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4E9039-A4E7-4636-9C03-2A07C802B815}" v="14" dt="2024-03-06T18:50:03.2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8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0B77F-E619-8981-33FD-86BCA32045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B9A5CB-43A1-EBCC-9FC0-F02C5B638C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4B460C-E5A8-8CC4-E3B0-BB96E62C1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E6BC-17DD-425F-9674-804D46A3EDA3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AC723A-AC76-05F9-2987-AF20F644A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F5D57-A201-08C4-67CA-09D0EB4EC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6694-E1D4-4A85-B166-F0A3DA9D8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183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32837-ED35-12D1-BD9A-AC8B0F26E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B370E2-CBA9-E609-AF1F-EF82E2004A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434B87-99BE-97B6-BEA4-447AAF25E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E6BC-17DD-425F-9674-804D46A3EDA3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3B92E-5A6C-59A4-FC47-8E45CB19A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CCF8B-DA0F-5ADE-2D01-36872B786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6694-E1D4-4A85-B166-F0A3DA9D8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287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A6EE93-9ED6-4580-3EFD-45E54CDEFD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C61E5B-FE8E-EFAD-D5F6-E1D0AACCDD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8A4DE5-9C1F-6719-D76C-7159A2203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E6BC-17DD-425F-9674-804D46A3EDA3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6F1CBA-B2DC-2139-B4FB-E87003B9B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07B820-5455-C153-64B1-E4D5ACBFB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6694-E1D4-4A85-B166-F0A3DA9D8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247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55536-19BD-F519-11D1-492A5CBED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BA456-1AC2-2D4B-82F3-27D4A41E8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8B7F2-39BA-11FD-B178-5DBF863B2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E6BC-17DD-425F-9674-804D46A3EDA3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534BFB-030B-A0AF-3C0E-35E7EB7AA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0252F3-F410-1219-2531-A3296CC7C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6694-E1D4-4A85-B166-F0A3DA9D8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370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C9503-172A-384C-336A-39E8ED632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A69762-15AF-132E-7527-B1D0DB98FE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F7AAE-F7AC-24E4-47C5-AF8B6F28C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E6BC-17DD-425F-9674-804D46A3EDA3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F77366-6328-2BC6-A757-DB49066BC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93473-46D9-94FF-1B4B-0B3E407B0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6694-E1D4-4A85-B166-F0A3DA9D8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067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B7099-D9E5-2A5B-A076-584806B4E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92831-CD34-D29B-C5A7-99D4717DD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8408D9-F8F8-D65D-91EC-F42300366B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408727-B279-878A-58A8-ECBE8E567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E6BC-17DD-425F-9674-804D46A3EDA3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BACA8-B510-DDD7-D2B1-959772041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458F65-FCBA-B565-40B4-7CD8E6F20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6694-E1D4-4A85-B166-F0A3DA9D8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987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E61DE-CBEE-CBBA-7922-8A9F1C5A5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4D7023-D629-4F90-D399-F6ECFCF83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5133D6-F9C2-6C16-0169-4B1B8F4D5F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F45BBC-8565-5F81-AB26-6DF12B7FD1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41EEA0-411C-74AF-10A3-D57CE11D72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DF930-D4C0-6054-2119-36C0D57D9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E6BC-17DD-425F-9674-804D46A3EDA3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7AAAE6-0290-F757-1EB8-D9E23380A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CA80B4-AF9B-B058-463D-0A9288951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6694-E1D4-4A85-B166-F0A3DA9D8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368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713E8-9F41-C606-AEB9-04913A91A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6196D8-15A2-6954-36DC-8B5D69EC9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E6BC-17DD-425F-9674-804D46A3EDA3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E90AC2-3F5E-D61B-60D1-02004E8FA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D5AA78-4C4E-1FC3-3428-203639786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6694-E1D4-4A85-B166-F0A3DA9D8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065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6893F3-68CF-208E-8D27-6D562B69C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E6BC-17DD-425F-9674-804D46A3EDA3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6D0FC-FF76-2809-3885-C6BE8ABB5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2E74C5-5E9E-49F4-5D0D-EC0935173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6694-E1D4-4A85-B166-F0A3DA9D8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28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C2E24-F64E-03EB-D23A-D2431602E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25404-C2E6-8D13-CBC7-4858E22CCA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2E0CD1-A9E5-69AD-3765-9F70C2FEE1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2AC1C3-1784-8F2B-5C37-4871AFA83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E6BC-17DD-425F-9674-804D46A3EDA3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6212BE-702E-BEF9-0649-ED436C967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F59F70-790C-F796-201D-1A19E8BDD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6694-E1D4-4A85-B166-F0A3DA9D8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532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3D83B-2D33-2543-544C-EA155E9A7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7FFFC7-D987-4494-C5E9-8B79FBECE5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712A7B-BEFE-7FFD-3A43-BD7E23628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2159B3-40C0-3FE2-41E0-2C78D53B0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E6BC-17DD-425F-9674-804D46A3EDA3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92BB00-2055-65CB-1876-88C6877EC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C58C47-049E-8453-BA92-6CC7C4158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6694-E1D4-4A85-B166-F0A3DA9D8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66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F58D2E-3041-BB65-2318-6F2381C84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A35A9C-0870-BFD9-7C89-0F50E972D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2C345-6403-68F2-4C9C-3CA6B3C5A1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4E6BC-17DD-425F-9674-804D46A3EDA3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C742B5-E5E6-A9B2-494A-8A2CD94281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10E513-0FBF-DEFB-6C8D-B6A9E4B81C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26694-E1D4-4A85-B166-F0A3DA9D8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8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008040B-3F88-AB13-685D-190BC2D4976E}"/>
              </a:ext>
            </a:extLst>
          </p:cNvPr>
          <p:cNvSpPr txBox="1"/>
          <p:nvPr/>
        </p:nvSpPr>
        <p:spPr>
          <a:xfrm>
            <a:off x="1034041" y="165712"/>
            <a:ext cx="9793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AMLI Organizational Chart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C506DE-86C8-C39C-0AE5-73FC3D99D5BD}"/>
              </a:ext>
            </a:extLst>
          </p:cNvPr>
          <p:cNvSpPr txBox="1"/>
          <p:nvPr/>
        </p:nvSpPr>
        <p:spPr>
          <a:xfrm>
            <a:off x="1524000" y="649479"/>
            <a:ext cx="9144000" cy="307777"/>
          </a:xfrm>
          <a:prstGeom prst="rect">
            <a:avLst/>
          </a:prstGeom>
          <a:solidFill>
            <a:schemeClr val="bg2"/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President, President-Elect, Secretary, Treasurer, Councillors 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243EC4D-29F2-4AEA-22AE-6D3BC1ACA6D3}"/>
              </a:ext>
            </a:extLst>
          </p:cNvPr>
          <p:cNvCxnSpPr>
            <a:cxnSpLocks/>
          </p:cNvCxnSpPr>
          <p:nvPr/>
        </p:nvCxnSpPr>
        <p:spPr>
          <a:xfrm>
            <a:off x="6067803" y="929343"/>
            <a:ext cx="0" cy="18288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E0C84BEB-23B2-C831-4BA2-85E75AF3FFE0}"/>
              </a:ext>
            </a:extLst>
          </p:cNvPr>
          <p:cNvSpPr txBox="1"/>
          <p:nvPr/>
        </p:nvSpPr>
        <p:spPr>
          <a:xfrm>
            <a:off x="1515454" y="1100983"/>
            <a:ext cx="9144000" cy="30777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AMLI Council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9C6E1A-2FAB-3A5A-99FC-5F206172CB4D}"/>
              </a:ext>
            </a:extLst>
          </p:cNvPr>
          <p:cNvSpPr txBox="1"/>
          <p:nvPr/>
        </p:nvSpPr>
        <p:spPr>
          <a:xfrm>
            <a:off x="1521144" y="1713484"/>
            <a:ext cx="164592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Operations and Administration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71AD5C0-9F79-FF3A-76AD-328A6B2146B8}"/>
              </a:ext>
            </a:extLst>
          </p:cNvPr>
          <p:cNvSpPr txBox="1"/>
          <p:nvPr/>
        </p:nvSpPr>
        <p:spPr>
          <a:xfrm>
            <a:off x="3330067" y="1739619"/>
            <a:ext cx="1645920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Communications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B032BC8-8AA6-63B2-45BE-53996547B5E7}"/>
              </a:ext>
            </a:extLst>
          </p:cNvPr>
          <p:cNvSpPr txBox="1"/>
          <p:nvPr/>
        </p:nvSpPr>
        <p:spPr>
          <a:xfrm>
            <a:off x="7269355" y="1728664"/>
            <a:ext cx="1645920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Membership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AE270C1-DDB6-79B9-159D-6E78F2B62247}"/>
              </a:ext>
            </a:extLst>
          </p:cNvPr>
          <p:cNvSpPr txBox="1"/>
          <p:nvPr/>
        </p:nvSpPr>
        <p:spPr>
          <a:xfrm>
            <a:off x="5328752" y="1739202"/>
            <a:ext cx="1645920" cy="2743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Science &amp; Education</a:t>
            </a:r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6D70EEF-C3A9-2180-7457-6C4AFA85E36F}"/>
              </a:ext>
            </a:extLst>
          </p:cNvPr>
          <p:cNvSpPr txBox="1"/>
          <p:nvPr/>
        </p:nvSpPr>
        <p:spPr>
          <a:xfrm>
            <a:off x="9047910" y="1713272"/>
            <a:ext cx="164592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Professional</a:t>
            </a:r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Practice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47FAC75-8781-DE3C-325B-061F211E6BA0}"/>
              </a:ext>
            </a:extLst>
          </p:cNvPr>
          <p:cNvCxnSpPr>
            <a:cxnSpLocks/>
          </p:cNvCxnSpPr>
          <p:nvPr/>
        </p:nvCxnSpPr>
        <p:spPr>
          <a:xfrm flipH="1">
            <a:off x="3721853" y="1402184"/>
            <a:ext cx="2345950" cy="31267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F565817-4DCC-3216-FA72-0C0B311E9E30}"/>
              </a:ext>
            </a:extLst>
          </p:cNvPr>
          <p:cNvCxnSpPr>
            <a:cxnSpLocks/>
          </p:cNvCxnSpPr>
          <p:nvPr/>
        </p:nvCxnSpPr>
        <p:spPr>
          <a:xfrm flipH="1">
            <a:off x="2095627" y="1420712"/>
            <a:ext cx="3840480" cy="29414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D72418C-8140-34CD-3149-C1E4E65D56BA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6087454" y="1408760"/>
            <a:ext cx="2090321" cy="31476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FCE03CF-EF8C-D03F-BCFA-5BE543A4232F}"/>
              </a:ext>
            </a:extLst>
          </p:cNvPr>
          <p:cNvCxnSpPr>
            <a:cxnSpLocks/>
            <a:endCxn id="16" idx="0"/>
          </p:cNvCxnSpPr>
          <p:nvPr/>
        </p:nvCxnSpPr>
        <p:spPr>
          <a:xfrm>
            <a:off x="5813984" y="1403620"/>
            <a:ext cx="4056886" cy="3096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17EEBD90-79B4-24B4-FA05-82FCE8373185}"/>
              </a:ext>
            </a:extLst>
          </p:cNvPr>
          <p:cNvSpPr txBox="1"/>
          <p:nvPr/>
        </p:nvSpPr>
        <p:spPr>
          <a:xfrm>
            <a:off x="5328752" y="3661742"/>
            <a:ext cx="1645920" cy="2539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Awards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52586A9-7AF6-6488-1502-B5BC431E3F28}"/>
              </a:ext>
            </a:extLst>
          </p:cNvPr>
          <p:cNvSpPr txBox="1"/>
          <p:nvPr/>
        </p:nvSpPr>
        <p:spPr>
          <a:xfrm>
            <a:off x="1521144" y="2291827"/>
            <a:ext cx="1645920" cy="2539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AMLI Bylaws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8F55D5C-6A8A-04BA-49DC-F8A6E4CEA344}"/>
              </a:ext>
            </a:extLst>
          </p:cNvPr>
          <p:cNvSpPr txBox="1"/>
          <p:nvPr/>
        </p:nvSpPr>
        <p:spPr>
          <a:xfrm>
            <a:off x="1521144" y="3757755"/>
            <a:ext cx="1645920" cy="4154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Planning &amp; Reporting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B58509A-585B-9674-9DA6-AC3F9C0D7CE5}"/>
              </a:ext>
            </a:extLst>
          </p:cNvPr>
          <p:cNvSpPr txBox="1"/>
          <p:nvPr/>
        </p:nvSpPr>
        <p:spPr>
          <a:xfrm>
            <a:off x="3319195" y="2291827"/>
            <a:ext cx="1645920" cy="2539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Information Technology*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5E18F8F-24B3-B1EC-0FE0-FD435127BEF5}"/>
              </a:ext>
            </a:extLst>
          </p:cNvPr>
          <p:cNvSpPr txBox="1"/>
          <p:nvPr/>
        </p:nvSpPr>
        <p:spPr>
          <a:xfrm>
            <a:off x="3319195" y="2719837"/>
            <a:ext cx="1645920" cy="4154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Communications &amp; Marketing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D406D66-5D59-D813-68BC-7FE884A95AA6}"/>
              </a:ext>
            </a:extLst>
          </p:cNvPr>
          <p:cNvSpPr txBox="1"/>
          <p:nvPr/>
        </p:nvSpPr>
        <p:spPr>
          <a:xfrm>
            <a:off x="5328752" y="4029903"/>
            <a:ext cx="1645920" cy="5770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Continuing Education, Webinars, Workshop</a:t>
            </a:r>
            <a:r>
              <a:rPr lang="en-US" sz="1050" baseline="30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 &amp; Online Learning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81072BD-532D-DC14-0A22-2D2F5BBDF1A0}"/>
              </a:ext>
            </a:extLst>
          </p:cNvPr>
          <p:cNvSpPr txBox="1"/>
          <p:nvPr/>
        </p:nvSpPr>
        <p:spPr>
          <a:xfrm>
            <a:off x="5328752" y="2718600"/>
            <a:ext cx="1645920" cy="4154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Annual Meeting Program/Planning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8442965-88B9-65B4-899E-D91A1FE4B248}"/>
              </a:ext>
            </a:extLst>
          </p:cNvPr>
          <p:cNvSpPr txBox="1"/>
          <p:nvPr/>
        </p:nvSpPr>
        <p:spPr>
          <a:xfrm>
            <a:off x="1521144" y="3039711"/>
            <a:ext cx="1645920" cy="2539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Audit &amp; Taxes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94980D1-8720-9436-9F9B-77F828A04E65}"/>
              </a:ext>
            </a:extLst>
          </p:cNvPr>
          <p:cNvSpPr txBox="1"/>
          <p:nvPr/>
        </p:nvSpPr>
        <p:spPr>
          <a:xfrm>
            <a:off x="1521144" y="3389724"/>
            <a:ext cx="1645920" cy="2539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Grant Support</a:t>
            </a:r>
            <a:r>
              <a:rPr lang="en-US" sz="105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D447AAA-8656-2125-C859-54E5C66D3679}"/>
              </a:ext>
            </a:extLst>
          </p:cNvPr>
          <p:cNvSpPr txBox="1"/>
          <p:nvPr/>
        </p:nvSpPr>
        <p:spPr>
          <a:xfrm>
            <a:off x="9072318" y="2280542"/>
            <a:ext cx="1645920" cy="2743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Working Groups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7B077D4-0ECA-014D-AE18-A773196A2112}"/>
              </a:ext>
            </a:extLst>
          </p:cNvPr>
          <p:cNvSpPr txBox="1"/>
          <p:nvPr/>
        </p:nvSpPr>
        <p:spPr>
          <a:xfrm>
            <a:off x="9072318" y="3284406"/>
            <a:ext cx="1645920" cy="5486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Workshops</a:t>
            </a:r>
            <a:r>
              <a:rPr lang="en-US" sz="1050" baseline="30000" dirty="0">
                <a:latin typeface="Arial" panose="020B0604020202020204" pitchFamily="34" charset="0"/>
                <a:cs typeface="Arial" panose="020B0604020202020204" pitchFamily="34" charset="0"/>
              </a:rPr>
              <a:t>4,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Surveys &amp; Diagnostic Immunology Quality Programs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A8BCE9C-CC47-EBC7-769D-635C0B1DF3C7}"/>
              </a:ext>
            </a:extLst>
          </p:cNvPr>
          <p:cNvSpPr txBox="1"/>
          <p:nvPr/>
        </p:nvSpPr>
        <p:spPr>
          <a:xfrm>
            <a:off x="461464" y="5076612"/>
            <a:ext cx="6858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Long range planning committee</a:t>
            </a:r>
          </a:p>
          <a:p>
            <a:r>
              <a:rPr lang="en-US" sz="105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Grant support (Committee) – seek financial support to meet educational needs of AMLI  </a:t>
            </a:r>
          </a:p>
          <a:p>
            <a:r>
              <a:rPr lang="en-US" sz="105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Clinical Laboratory Scientist – representation needed </a:t>
            </a:r>
          </a:p>
          <a:p>
            <a:r>
              <a:rPr lang="en-US" sz="1050" baseline="30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Abstract Committee</a:t>
            </a:r>
          </a:p>
          <a:p>
            <a:r>
              <a:rPr lang="en-US" sz="1050" baseline="30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Education committee and Working groups</a:t>
            </a:r>
          </a:p>
          <a:p>
            <a:r>
              <a:rPr lang="en-US" sz="1050" baseline="30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Working groups – Autoimmune, PIDs, etc and Diagnostic Quality programs –Surveys and others</a:t>
            </a:r>
          </a:p>
          <a:p>
            <a:r>
              <a:rPr lang="en-US" sz="1050" baseline="300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Represents AMLI – FDA, CAP, ASCP and Journal of Immunological Methods and others </a:t>
            </a:r>
          </a:p>
          <a:p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*Information Technology: Website support, listserv and other IT-related matters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6C1762D-7058-E6E4-AE06-1E21512CBD17}"/>
              </a:ext>
            </a:extLst>
          </p:cNvPr>
          <p:cNvSpPr txBox="1"/>
          <p:nvPr/>
        </p:nvSpPr>
        <p:spPr>
          <a:xfrm>
            <a:off x="478556" y="4876525"/>
            <a:ext cx="91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Legend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9C802DB-8DFA-EAE6-EDC5-158020C33D85}"/>
              </a:ext>
            </a:extLst>
          </p:cNvPr>
          <p:cNvSpPr txBox="1"/>
          <p:nvPr/>
        </p:nvSpPr>
        <p:spPr>
          <a:xfrm>
            <a:off x="7269355" y="2291287"/>
            <a:ext cx="1645920" cy="2539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Nomination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E842E93-1221-C2CF-EA97-C7467C236B43}"/>
              </a:ext>
            </a:extLst>
          </p:cNvPr>
          <p:cNvSpPr txBox="1"/>
          <p:nvPr/>
        </p:nvSpPr>
        <p:spPr>
          <a:xfrm>
            <a:off x="1525881" y="2660696"/>
            <a:ext cx="1645920" cy="2539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Long Range  Planning</a:t>
            </a:r>
            <a:r>
              <a:rPr lang="en-US" sz="105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EF5652C-F250-2FAD-268D-965050831364}"/>
              </a:ext>
            </a:extLst>
          </p:cNvPr>
          <p:cNvSpPr txBox="1"/>
          <p:nvPr/>
        </p:nvSpPr>
        <p:spPr>
          <a:xfrm>
            <a:off x="5328752" y="3284406"/>
            <a:ext cx="1645920" cy="2539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Abstract Committee</a:t>
            </a:r>
            <a:r>
              <a:rPr lang="en-US" sz="1050" baseline="30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23B97BC-5F20-51BD-819C-3A86A38E5886}"/>
              </a:ext>
            </a:extLst>
          </p:cNvPr>
          <p:cNvSpPr txBox="1"/>
          <p:nvPr/>
        </p:nvSpPr>
        <p:spPr>
          <a:xfrm>
            <a:off x="9047910" y="2718600"/>
            <a:ext cx="1645920" cy="4154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Industry and Practice Liaison</a:t>
            </a:r>
            <a:r>
              <a:rPr lang="en-US" sz="1050" baseline="300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6A8FB63-EE39-9770-25C1-A48E96CBDCC5}"/>
              </a:ext>
            </a:extLst>
          </p:cNvPr>
          <p:cNvSpPr txBox="1"/>
          <p:nvPr/>
        </p:nvSpPr>
        <p:spPr>
          <a:xfrm>
            <a:off x="7269355" y="2718600"/>
            <a:ext cx="1645920" cy="4154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Membership &amp; Retention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585669-EC8E-5AB1-E5DC-A32E4B26B0C4}"/>
              </a:ext>
            </a:extLst>
          </p:cNvPr>
          <p:cNvSpPr txBox="1"/>
          <p:nvPr/>
        </p:nvSpPr>
        <p:spPr>
          <a:xfrm>
            <a:off x="5328752" y="2294506"/>
            <a:ext cx="1645920" cy="2539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Scientific Affairs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49781B1-4B50-E1C8-62A6-49269D6D87B2}"/>
              </a:ext>
            </a:extLst>
          </p:cNvPr>
          <p:cNvCxnSpPr>
            <a:cxnSpLocks/>
          </p:cNvCxnSpPr>
          <p:nvPr/>
        </p:nvCxnSpPr>
        <p:spPr>
          <a:xfrm>
            <a:off x="6067803" y="1417306"/>
            <a:ext cx="0" cy="32004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34F051D8-ED17-9711-E3A3-2036D0E5AE93}"/>
              </a:ext>
            </a:extLst>
          </p:cNvPr>
          <p:cNvSpPr txBox="1"/>
          <p:nvPr/>
        </p:nvSpPr>
        <p:spPr>
          <a:xfrm>
            <a:off x="3326313" y="3214070"/>
            <a:ext cx="1645920" cy="2539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Publications</a:t>
            </a:r>
          </a:p>
        </p:txBody>
      </p:sp>
    </p:spTree>
    <p:extLst>
      <p:ext uri="{BB962C8B-B14F-4D97-AF65-F5344CB8AC3E}">
        <p14:creationId xmlns:p14="http://schemas.microsoft.com/office/powerpoint/2010/main" val="1817238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11372f5f-8e19-4efb-8afe-8eac20a980c4}" enabled="1" method="Standard" siteId="{a25fff9c-3f63-4fb2-9a8a-d9bdd0321f9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637</TotalTime>
  <Words>158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Tebo, Anne E., Ph.D.</dc:creator>
  <cp:lastModifiedBy>Tebo, Anne E., Ph.D.</cp:lastModifiedBy>
  <cp:revision>11</cp:revision>
  <dcterms:created xsi:type="dcterms:W3CDTF">2024-03-06T16:44:22Z</dcterms:created>
  <dcterms:modified xsi:type="dcterms:W3CDTF">2024-11-12T20:51:15Z</dcterms:modified>
</cp:coreProperties>
</file>